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notesMasterIdLst>
    <p:notesMasterId r:id="rId21"/>
  </p:notesMasterIdLst>
  <p:sldIdLst>
    <p:sldId id="326" r:id="rId2"/>
    <p:sldId id="339" r:id="rId3"/>
    <p:sldId id="260" r:id="rId4"/>
    <p:sldId id="289" r:id="rId5"/>
    <p:sldId id="334" r:id="rId6"/>
    <p:sldId id="335" r:id="rId7"/>
    <p:sldId id="327" r:id="rId8"/>
    <p:sldId id="345" r:id="rId9"/>
    <p:sldId id="346" r:id="rId10"/>
    <p:sldId id="328" r:id="rId11"/>
    <p:sldId id="347" r:id="rId12"/>
    <p:sldId id="338" r:id="rId13"/>
    <p:sldId id="348" r:id="rId14"/>
    <p:sldId id="349" r:id="rId15"/>
    <p:sldId id="344" r:id="rId16"/>
    <p:sldId id="343" r:id="rId17"/>
    <p:sldId id="342" r:id="rId18"/>
    <p:sldId id="336" r:id="rId19"/>
    <p:sldId id="337" r:id="rId20"/>
  </p:sldIdLst>
  <p:sldSz cx="9144000" cy="6858000" type="screen4x3"/>
  <p:notesSz cx="6858000" cy="9144000"/>
  <p:defaultTextStyle>
    <a:defPPr>
      <a:defRPr lang="es-EC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5" autoAdjust="0"/>
    <p:restoredTop sz="94434" autoAdjust="0"/>
  </p:normalViewPr>
  <p:slideViewPr>
    <p:cSldViewPr>
      <p:cViewPr varScale="1">
        <p:scale>
          <a:sx n="74" d="100"/>
          <a:sy n="74" d="100"/>
        </p:scale>
        <p:origin x="12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C10C344-3F03-41B9-9F75-ADA1AD0BD11C}" type="datetimeFigureOut">
              <a:rPr lang="es-ES"/>
              <a:pPr>
                <a:defRPr/>
              </a:pPr>
              <a:t>18/12/2015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s-E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E1E159F-E33B-4E8E-8B1D-397C4C60C9B5}" type="slidenum">
              <a:rPr lang="es-ES" altLang="es-ES"/>
              <a:pPr/>
              <a:t>‹#›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518960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es-ES" dirty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060450" y="4349750"/>
            <a:ext cx="4733925" cy="3506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 dirty="0" smtClean="0"/>
          </a:p>
        </p:txBody>
      </p:sp>
    </p:spTree>
    <p:extLst>
      <p:ext uri="{BB962C8B-B14F-4D97-AF65-F5344CB8AC3E}">
        <p14:creationId xmlns:p14="http://schemas.microsoft.com/office/powerpoint/2010/main" val="3850276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2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14 Rectángulo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16 Rectángulo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17 Rectángulo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18 Conector recto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" name="19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20 Conector recto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23 Conector recto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4" name="2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5" name="25 Conector recto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27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28 Elipse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29 Elipse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30 Elipse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31 Elipse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22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AFD11-8AE1-4A38-ABBE-26DF3382F2F8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23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  <p:sp>
        <p:nvSpPr>
          <p:cNvPr id="24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fld id="{5096B9BC-D04C-4D71-B2D0-5394770E5E7A}" type="slidenum">
              <a:rPr lang="es-EC" altLang="es-ES"/>
              <a:pPr/>
              <a:t>‹#›</a:t>
            </a:fld>
            <a:endParaRPr lang="es-EC" altLang="es-ES" dirty="0"/>
          </a:p>
        </p:txBody>
      </p:sp>
    </p:spTree>
    <p:extLst>
      <p:ext uri="{BB962C8B-B14F-4D97-AF65-F5344CB8AC3E}">
        <p14:creationId xmlns:p14="http://schemas.microsoft.com/office/powerpoint/2010/main" val="1245910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53FB9-CC15-4348-8D78-4D08CCD6B3D7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B2A15B-E9CF-478F-B375-90051DB9F460}" type="slidenum">
              <a:rPr lang="es-EC" altLang="es-ES"/>
              <a:pPr/>
              <a:t>‹#›</a:t>
            </a:fld>
            <a:endParaRPr lang="es-EC" altLang="es-ES" dirty="0"/>
          </a:p>
        </p:txBody>
      </p:sp>
    </p:spTree>
    <p:extLst>
      <p:ext uri="{BB962C8B-B14F-4D97-AF65-F5344CB8AC3E}">
        <p14:creationId xmlns:p14="http://schemas.microsoft.com/office/powerpoint/2010/main" val="1069872011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B59F7-8AE1-4CBE-80BD-72CC65F55EE7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B07F77-20E1-46DD-8207-5394015B3028}" type="slidenum">
              <a:rPr lang="es-EC" altLang="es-ES"/>
              <a:pPr/>
              <a:t>‹#›</a:t>
            </a:fld>
            <a:endParaRPr lang="es-EC" altLang="es-ES" dirty="0"/>
          </a:p>
        </p:txBody>
      </p:sp>
    </p:spTree>
    <p:extLst>
      <p:ext uri="{BB962C8B-B14F-4D97-AF65-F5344CB8AC3E}">
        <p14:creationId xmlns:p14="http://schemas.microsoft.com/office/powerpoint/2010/main" val="147114914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1AE2F948-EBE7-4BDB-A6E7-DF9FB17C3ACF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5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8E1692-1C7B-476E-B8F2-AE71A0435ACC}" type="slidenum">
              <a:rPr lang="es-EC" altLang="es-ES"/>
              <a:pPr/>
              <a:t>‹#›</a:t>
            </a:fld>
            <a:endParaRPr lang="es-EC" altLang="es-ES" dirty="0"/>
          </a:p>
        </p:txBody>
      </p:sp>
      <p:sp>
        <p:nvSpPr>
          <p:cNvPr id="6" name="9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54726964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2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14 Rectángulo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16 Rectángulo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17 Rectángulo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18 Conector recto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" name="19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20 Conector recto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" name="23 Conector recto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2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25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26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27 Elipse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28 Elipse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29 Elipse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30 Elipse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31 Conector recto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1B58D-5376-4176-816C-A3D3AAEA1D27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21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  <p:sp>
        <p:nvSpPr>
          <p:cNvPr id="22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fld id="{1B77B0A3-FF23-4956-9347-635B40363408}" type="slidenum">
              <a:rPr lang="es-EC" altLang="es-ES"/>
              <a:pPr/>
              <a:t>‹#›</a:t>
            </a:fld>
            <a:endParaRPr lang="es-EC" altLang="es-ES" dirty="0"/>
          </a:p>
        </p:txBody>
      </p:sp>
    </p:spTree>
    <p:extLst>
      <p:ext uri="{BB962C8B-B14F-4D97-AF65-F5344CB8AC3E}">
        <p14:creationId xmlns:p14="http://schemas.microsoft.com/office/powerpoint/2010/main" val="3313313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EC537-1121-48E5-915A-DE2B916E4EFC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F9B96-B3DC-494C-9195-B84993B1381D}" type="slidenum">
              <a:rPr lang="es-EC" altLang="es-ES"/>
              <a:pPr/>
              <a:t>‹#›</a:t>
            </a:fld>
            <a:endParaRPr lang="es-EC" altLang="es-ES" dirty="0"/>
          </a:p>
        </p:txBody>
      </p:sp>
    </p:spTree>
    <p:extLst>
      <p:ext uri="{BB962C8B-B14F-4D97-AF65-F5344CB8AC3E}">
        <p14:creationId xmlns:p14="http://schemas.microsoft.com/office/powerpoint/2010/main" val="1749022754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1B198-9365-4FA5-8DB6-7C5875315CF7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8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  <p:sp>
        <p:nvSpPr>
          <p:cNvPr id="9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25B8E-DB58-4775-BF03-35A45F7B5D57}" type="slidenum">
              <a:rPr lang="es-EC" altLang="es-ES"/>
              <a:pPr/>
              <a:t>‹#›</a:t>
            </a:fld>
            <a:endParaRPr lang="es-EC" altLang="es-ES" dirty="0"/>
          </a:p>
        </p:txBody>
      </p:sp>
    </p:spTree>
    <p:extLst>
      <p:ext uri="{BB962C8B-B14F-4D97-AF65-F5344CB8AC3E}">
        <p14:creationId xmlns:p14="http://schemas.microsoft.com/office/powerpoint/2010/main" val="2000597953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1C3826D-48CE-49A7-88AA-49109AFBCCCD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4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0F58A8-05E7-421B-A1EC-14F5FEA71CB6}" type="slidenum">
              <a:rPr lang="es-EC" altLang="es-ES"/>
              <a:pPr/>
              <a:t>‹#›</a:t>
            </a:fld>
            <a:endParaRPr lang="es-EC" altLang="es-ES" dirty="0"/>
          </a:p>
        </p:txBody>
      </p:sp>
      <p:sp>
        <p:nvSpPr>
          <p:cNvPr id="5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111614384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2A14B-70EC-43F8-AE54-4F97AC39C165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  <p:sp>
        <p:nvSpPr>
          <p:cNvPr id="4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434C55-4734-4239-B857-72421DC57267}" type="slidenum">
              <a:rPr lang="es-EC" altLang="es-ES"/>
              <a:pPr/>
              <a:t>‹#›</a:t>
            </a:fld>
            <a:endParaRPr lang="es-EC" altLang="es-ES" dirty="0"/>
          </a:p>
        </p:txBody>
      </p:sp>
    </p:spTree>
    <p:extLst>
      <p:ext uri="{BB962C8B-B14F-4D97-AF65-F5344CB8AC3E}">
        <p14:creationId xmlns:p14="http://schemas.microsoft.com/office/powerpoint/2010/main" val="713787461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14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" name="16 Conector recto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8" name="17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9" name="18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19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11" name="20 Elipse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2" name="20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6C82115-647A-4B15-A698-3E80E4D9BFE2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13" name="2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7BF840-F9AF-4635-8E77-587B0C48362A}" type="slidenum">
              <a:rPr lang="es-EC" altLang="es-ES"/>
              <a:pPr/>
              <a:t>‹#›</a:t>
            </a:fld>
            <a:endParaRPr lang="es-EC" altLang="es-ES" dirty="0"/>
          </a:p>
        </p:txBody>
      </p:sp>
      <p:sp>
        <p:nvSpPr>
          <p:cNvPr id="14" name="22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2784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14 Elipse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16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8" name="17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18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10" name="19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" name="20 Conector recto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n-U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0E39DF7-0636-4173-913C-A14953BFDE31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13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A4429F-5A4B-477D-97F6-F903AC7EB585}" type="slidenum">
              <a:rPr lang="es-EC" altLang="es-ES"/>
              <a:pPr/>
              <a:t>‹#›</a:t>
            </a:fld>
            <a:endParaRPr lang="es-EC" altLang="es-ES" dirty="0"/>
          </a:p>
        </p:txBody>
      </p:sp>
      <p:sp>
        <p:nvSpPr>
          <p:cNvPr id="14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80717648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028" name="1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  <a:endParaRPr lang="en-US" altLang="es-ES" smtClean="0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6A1319E-4A46-437B-B069-7953120DB686}" type="datetimeFigureOut">
              <a:rPr lang="es-EC"/>
              <a:pPr>
                <a:defRPr/>
              </a:pPr>
              <a:t>18/12/2015</a:t>
            </a:fld>
            <a:endParaRPr lang="es-EC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C" dirty="0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32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34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 dirty="0"/>
          </a:p>
        </p:txBody>
      </p:sp>
      <p:sp>
        <p:nvSpPr>
          <p:cNvPr id="12" name="11 Elipse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FFFF"/>
                </a:solidFill>
                <a:latin typeface="Century Schoolbook" panose="02040604050505020304" pitchFamily="18" charset="0"/>
              </a:defRPr>
            </a:lvl1pPr>
          </a:lstStyle>
          <a:p>
            <a:fld id="{34AF80D8-9EE7-4A3B-B6F4-C1CF826319E9}" type="slidenum">
              <a:rPr lang="es-EC" altLang="es-ES"/>
              <a:pPr/>
              <a:t>‹#›</a:t>
            </a:fld>
            <a:endParaRPr lang="es-EC" alt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38" r:id="rId4"/>
    <p:sldLayoutId id="2147484139" r:id="rId5"/>
    <p:sldLayoutId id="2147484146" r:id="rId6"/>
    <p:sldLayoutId id="2147484140" r:id="rId7"/>
    <p:sldLayoutId id="2147484147" r:id="rId8"/>
    <p:sldLayoutId id="2147484148" r:id="rId9"/>
    <p:sldLayoutId id="2147484141" r:id="rId10"/>
    <p:sldLayoutId id="2147484142" r:id="rId11"/>
  </p:sldLayoutIdLst>
  <p:transition>
    <p:wipe dir="d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rackingjs.com/" TargetMode="External"/><Relationship Id="rId2" Type="http://schemas.openxmlformats.org/officeDocument/2006/relationships/hyperlink" Target="http://threej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15246598/three-js-exporting-json-models-from-blender-including-textu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229225"/>
            <a:ext cx="1141412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395288" y="475209"/>
            <a:ext cx="8229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73224" rIns="90000" bIns="4500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bg1"/>
                </a:solidFill>
                <a:latin typeface="Corbel" pitchFamily="34" charset="0"/>
                <a:cs typeface="Arial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bg1"/>
                </a:solidFill>
                <a:latin typeface="Corbel" pitchFamily="34" charset="0"/>
                <a:cs typeface="Arial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bg1"/>
                </a:solidFill>
                <a:latin typeface="Corbel" pitchFamily="34" charset="0"/>
                <a:cs typeface="Arial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bg1"/>
                </a:solidFill>
                <a:latin typeface="Corbel" pitchFamily="34" charset="0"/>
                <a:cs typeface="Arial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bg1"/>
                </a:solidFill>
                <a:latin typeface="Corbel" pitchFamily="34" charset="0"/>
                <a:cs typeface="Arial" charset="0"/>
              </a:defRPr>
            </a:lvl5pPr>
            <a:lvl6pPr marL="2514600" indent="-228600" defTabSz="7223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bg1"/>
                </a:solidFill>
                <a:latin typeface="Corbel" pitchFamily="34" charset="0"/>
                <a:cs typeface="Arial" charset="0"/>
              </a:defRPr>
            </a:lvl6pPr>
            <a:lvl7pPr marL="2971800" indent="-228600" defTabSz="7223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bg1"/>
                </a:solidFill>
                <a:latin typeface="Corbel" pitchFamily="34" charset="0"/>
                <a:cs typeface="Arial" charset="0"/>
              </a:defRPr>
            </a:lvl7pPr>
            <a:lvl8pPr marL="3429000" indent="-228600" defTabSz="7223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bg1"/>
                </a:solidFill>
                <a:latin typeface="Corbel" pitchFamily="34" charset="0"/>
                <a:cs typeface="Arial" charset="0"/>
              </a:defRPr>
            </a:lvl8pPr>
            <a:lvl9pPr marL="3886200" indent="-228600" defTabSz="72231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bg1"/>
                </a:solidFill>
                <a:latin typeface="Corbel" pitchFamily="34" charset="0"/>
                <a:cs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defRPr/>
            </a:pPr>
            <a:r>
              <a:rPr lang="es-EC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3D Color </a:t>
            </a:r>
            <a:r>
              <a:rPr lang="es-EC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Animator</a:t>
            </a:r>
            <a:r>
              <a:rPr lang="es-EC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</a:p>
          <a:p>
            <a:pPr algn="ctr" eaLnBrk="1" hangingPunct="1">
              <a:lnSpc>
                <a:spcPct val="93000"/>
              </a:lnSpc>
              <a:defRPr/>
            </a:pPr>
            <a:r>
              <a:rPr lang="es-EC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THREE.js </a:t>
            </a:r>
          </a:p>
          <a:p>
            <a:pPr algn="ctr" eaLnBrk="1" hangingPunct="1">
              <a:lnSpc>
                <a:spcPct val="93000"/>
              </a:lnSpc>
              <a:defRPr/>
            </a:pPr>
            <a:r>
              <a:rPr lang="es-EC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mesh</a:t>
            </a:r>
            <a:r>
              <a:rPr lang="es-EC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C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animation</a:t>
            </a:r>
            <a:r>
              <a:rPr lang="es-EC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s-EC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with</a:t>
            </a:r>
            <a:r>
              <a:rPr lang="es-EC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color </a:t>
            </a:r>
            <a:r>
              <a:rPr lang="es-EC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detection</a:t>
            </a:r>
            <a:endParaRPr lang="es-E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197" name="Text Box 8"/>
          <p:cNvSpPr txBox="1">
            <a:spLocks noChangeArrowheads="1"/>
          </p:cNvSpPr>
          <p:nvPr/>
        </p:nvSpPr>
        <p:spPr bwMode="auto">
          <a:xfrm>
            <a:off x="395288" y="4294188"/>
            <a:ext cx="83518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</a:pPr>
            <a:r>
              <a:rPr lang="es-ES" altLang="es-ES" sz="1600" b="1" dirty="0" smtClean="0">
                <a:solidFill>
                  <a:srgbClr val="333333"/>
                </a:solidFill>
                <a:latin typeface="Arial Black "/>
                <a:cs typeface="Times New Roman" panose="02020603050405020304" pitchFamily="18" charset="0"/>
              </a:rPr>
              <a:t>Kevin </a:t>
            </a:r>
            <a:r>
              <a:rPr lang="es-ES" altLang="es-ES" sz="1600" b="1" dirty="0" err="1" smtClean="0">
                <a:solidFill>
                  <a:srgbClr val="333333"/>
                </a:solidFill>
                <a:latin typeface="Arial Black "/>
                <a:cs typeface="Times New Roman" panose="02020603050405020304" pitchFamily="18" charset="0"/>
              </a:rPr>
              <a:t>Filella</a:t>
            </a:r>
            <a:r>
              <a:rPr lang="es-ES" altLang="es-ES" sz="1600" b="1" dirty="0" smtClean="0">
                <a:solidFill>
                  <a:srgbClr val="333333"/>
                </a:solidFill>
                <a:latin typeface="Arial Black "/>
                <a:cs typeface="Times New Roman" panose="02020603050405020304" pitchFamily="18" charset="0"/>
              </a:rPr>
              <a:t>			</a:t>
            </a:r>
            <a:r>
              <a:rPr lang="es-ES" altLang="es-ES" sz="1600" b="1" dirty="0" smtClean="0">
                <a:solidFill>
                  <a:srgbClr val="333333"/>
                </a:solidFill>
                <a:latin typeface="Arial Black "/>
                <a:cs typeface="Times New Roman" panose="02020603050405020304" pitchFamily="18" charset="0"/>
              </a:rPr>
              <a:t>Roberto Yoncón</a:t>
            </a:r>
            <a:endParaRPr lang="en-US" altLang="es-ES" sz="1600" b="1" dirty="0">
              <a:solidFill>
                <a:srgbClr val="333333"/>
              </a:solidFill>
              <a:latin typeface="Arial Black 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3000"/>
              </a:lnSpc>
            </a:pPr>
            <a:endParaRPr lang="en-US" altLang="es-ES" sz="1600" b="1" dirty="0">
              <a:solidFill>
                <a:srgbClr val="333333"/>
              </a:solidFill>
              <a:latin typeface="Corbel" panose="020B0503020204020204" pitchFamily="34" charset="0"/>
            </a:endParaRP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1835150" y="5157788"/>
            <a:ext cx="49688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</a:pPr>
            <a:endParaRPr lang="es-EC" altLang="es-ES" sz="1400" b="1" dirty="0" smtClean="0">
              <a:solidFill>
                <a:srgbClr val="4C4C4C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93000"/>
              </a:lnSpc>
            </a:pPr>
            <a:r>
              <a:rPr lang="es-EC" altLang="es-ES" sz="1600" b="1" dirty="0" smtClean="0">
                <a:solidFill>
                  <a:srgbClr val="4C4C4C"/>
                </a:solidFill>
                <a:latin typeface="Times New Roman" panose="02020603050405020304" pitchFamily="18" charset="0"/>
              </a:rPr>
              <a:t>Facultad de Ingeniería en Electricidad y Computación</a:t>
            </a:r>
          </a:p>
          <a:p>
            <a:pPr algn="ctr" eaLnBrk="1" hangingPunct="1">
              <a:lnSpc>
                <a:spcPct val="93000"/>
              </a:lnSpc>
            </a:pPr>
            <a:r>
              <a:rPr lang="es-EC" altLang="es-ES" sz="1600" b="1" dirty="0" smtClean="0">
                <a:solidFill>
                  <a:srgbClr val="4C4C4C"/>
                </a:solidFill>
                <a:latin typeface="Times New Roman" panose="02020603050405020304" pitchFamily="18" charset="0"/>
              </a:rPr>
              <a:t>Escuela Superior Politécnica del Litoral – ESPOL</a:t>
            </a:r>
          </a:p>
          <a:p>
            <a:pPr algn="ctr" eaLnBrk="1" hangingPunct="1">
              <a:lnSpc>
                <a:spcPct val="93000"/>
              </a:lnSpc>
            </a:pPr>
            <a:r>
              <a:rPr lang="es-EC" altLang="es-ES" sz="1600" b="1" dirty="0" smtClean="0">
                <a:solidFill>
                  <a:srgbClr val="4C4C4C"/>
                </a:solidFill>
                <a:latin typeface="Times New Roman" panose="02020603050405020304" pitchFamily="18" charset="0"/>
              </a:rPr>
              <a:t>Guayaquil </a:t>
            </a:r>
            <a:r>
              <a:rPr lang="es-EC" altLang="es-ES" sz="1600" dirty="0" smtClean="0">
                <a:solidFill>
                  <a:srgbClr val="4C4C4C"/>
                </a:solidFill>
                <a:latin typeface="Corbel" panose="020B0503020204020204" pitchFamily="34" charset="0"/>
              </a:rPr>
              <a:t>–</a:t>
            </a:r>
            <a:r>
              <a:rPr lang="es-EC" altLang="es-ES" sz="1600" b="1" dirty="0" smtClean="0">
                <a:solidFill>
                  <a:srgbClr val="4C4C4C"/>
                </a:solidFill>
                <a:latin typeface="Times New Roman" panose="02020603050405020304" pitchFamily="18" charset="0"/>
              </a:rPr>
              <a:t> Ecuador</a:t>
            </a:r>
            <a:endParaRPr lang="es-EC" altLang="es-ES" sz="1600" b="1" dirty="0">
              <a:solidFill>
                <a:srgbClr val="4C4C4C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9" name="Rectangle 13"/>
          <p:cNvSpPr>
            <a:spLocks noChangeArrowheads="1"/>
          </p:cNvSpPr>
          <p:nvPr/>
        </p:nvSpPr>
        <p:spPr bwMode="auto">
          <a:xfrm>
            <a:off x="0" y="6524625"/>
            <a:ext cx="4140200" cy="33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s-ES" altLang="es-ES" dirty="0"/>
          </a:p>
        </p:txBody>
      </p:sp>
      <p:pic>
        <p:nvPicPr>
          <p:cNvPr id="8202" name="Picture 19" descr="C:\Users\Boris_Vintimilla\ESPOL\FIEC\publicidad_fiec\logos\logo_fie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3" y="5499100"/>
            <a:ext cx="13716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9243" t="-598" r="18433" b="14284"/>
          <a:stretch/>
        </p:blipFill>
        <p:spPr>
          <a:xfrm>
            <a:off x="1701170" y="2291766"/>
            <a:ext cx="2430773" cy="1830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302599"/>
            <a:ext cx="2088232" cy="18719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Adquisición de imágenes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Se utiliza la cámara </a:t>
            </a:r>
            <a:r>
              <a:rPr lang="es-EC" dirty="0" smtClean="0"/>
              <a:t>Web de un ordenador para capturar los </a:t>
            </a:r>
            <a:r>
              <a:rPr lang="es-EC" dirty="0" err="1" smtClean="0"/>
              <a:t>frames</a:t>
            </a:r>
            <a:r>
              <a:rPr lang="es-EC" dirty="0" smtClean="0"/>
              <a:t> de la escena</a:t>
            </a:r>
          </a:p>
          <a:p>
            <a:endParaRPr lang="es-EC" dirty="0"/>
          </a:p>
          <a:p>
            <a:endParaRPr lang="es-EC" dirty="0" smtClean="0"/>
          </a:p>
          <a:p>
            <a:r>
              <a:rPr lang="es-EC" dirty="0" smtClean="0"/>
              <a:t>Se detectan las características del video para su procesamiento</a:t>
            </a:r>
          </a:p>
          <a:p>
            <a:endParaRPr lang="es-EC" dirty="0"/>
          </a:p>
          <a:p>
            <a:endParaRPr lang="es-EC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090"/>
          <a:stretch/>
        </p:blipFill>
        <p:spPr>
          <a:xfrm>
            <a:off x="78695" y="2708920"/>
            <a:ext cx="9029809" cy="216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69" y="4234748"/>
            <a:ext cx="5390062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076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Definición de colores y umbrales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Definimos los valores de los componentes en RGB que se detectan y sus respectivos umbrales de tolerancia: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616" y="3691136"/>
            <a:ext cx="3133725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7" y="2739103"/>
            <a:ext cx="4823183" cy="33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081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Área de interés (ROI)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Definimos las dimensiones del ROI mínimas para la segmentación de la imagen, pintando el borde del ROI con el color detectado: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12976"/>
            <a:ext cx="6286438" cy="5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142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Animación del modelo 3D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Dependiendo de la detección de los colores, se rotan diferentes elementos del arreglo de huesos del modelo, que a su vez, mueven la textura correspondiente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212976"/>
            <a:ext cx="787026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466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Integración de controlador de detección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Se crea una sección para el controlador DAT.GUI, que nos permite habilitar la detección de los colores RGB y manipular las dimensiones del ROI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3" y="3140967"/>
            <a:ext cx="3105522" cy="305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293096"/>
            <a:ext cx="2284647" cy="2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26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Resultados experimentales</a:t>
            </a:r>
            <a:br>
              <a:rPr lang="es-EC" dirty="0" smtClean="0"/>
            </a:b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"/>
          <a:stretch/>
        </p:blipFill>
        <p:spPr>
          <a:xfrm>
            <a:off x="323528" y="2420888"/>
            <a:ext cx="8405753" cy="3349325"/>
          </a:xfrm>
        </p:spPr>
      </p:pic>
    </p:spTree>
    <p:extLst>
      <p:ext uri="{BB962C8B-B14F-4D97-AF65-F5344CB8AC3E}">
        <p14:creationId xmlns:p14="http://schemas.microsoft.com/office/powerpoint/2010/main" val="27382012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Resultados experimentales</a:t>
            </a:r>
            <a:br>
              <a:rPr lang="es-EC" dirty="0" smtClean="0"/>
            </a:b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" b="1614"/>
          <a:stretch/>
        </p:blipFill>
        <p:spPr>
          <a:xfrm>
            <a:off x="179512" y="1052736"/>
            <a:ext cx="8596997" cy="5031134"/>
          </a:xfrm>
        </p:spPr>
      </p:pic>
    </p:spTree>
    <p:extLst>
      <p:ext uri="{BB962C8B-B14F-4D97-AF65-F5344CB8AC3E}">
        <p14:creationId xmlns:p14="http://schemas.microsoft.com/office/powerpoint/2010/main" val="22080677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Resultados experimentales</a:t>
            </a:r>
            <a:br>
              <a:rPr lang="es-EC" dirty="0" smtClean="0"/>
            </a:b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7467600" cy="2677508"/>
          </a:xfrm>
        </p:spPr>
      </p:pic>
    </p:spTree>
    <p:extLst>
      <p:ext uri="{BB962C8B-B14F-4D97-AF65-F5344CB8AC3E}">
        <p14:creationId xmlns:p14="http://schemas.microsoft.com/office/powerpoint/2010/main" val="1545128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Conclusiones y Recomendaciones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Definir de manera adecuada los umbrales de detección de colores</a:t>
            </a:r>
            <a:endParaRPr lang="es-EC" dirty="0" smtClean="0"/>
          </a:p>
          <a:p>
            <a:r>
              <a:rPr lang="es-EC" dirty="0" smtClean="0"/>
              <a:t>Definir límites de rotación para los huesos del modelo </a:t>
            </a:r>
            <a:endParaRPr lang="es-EC" dirty="0" smtClean="0"/>
          </a:p>
          <a:p>
            <a:r>
              <a:rPr lang="es-EC" dirty="0" smtClean="0"/>
              <a:t>Definir de manera correcta las dimensiones del </a:t>
            </a:r>
            <a:r>
              <a:rPr lang="es-EC" dirty="0" err="1" smtClean="0"/>
              <a:t>canvas</a:t>
            </a:r>
            <a:r>
              <a:rPr lang="es-EC" dirty="0" smtClean="0"/>
              <a:t> contenedor del video entrante</a:t>
            </a:r>
            <a:endParaRPr lang="es-EC" dirty="0" smtClean="0"/>
          </a:p>
          <a:p>
            <a:r>
              <a:rPr lang="es-EC" dirty="0" smtClean="0"/>
              <a:t>Tener en cuenta las distorsiones existentes por los cambios de iluminación</a:t>
            </a:r>
            <a:endParaRPr lang="es-EC" dirty="0" smtClean="0"/>
          </a:p>
          <a:p>
            <a:r>
              <a:rPr lang="es-EC" dirty="0" smtClean="0"/>
              <a:t>Asegurarse que el modelo 3D contenga jerarquía apropiada en su arreglo de huesos</a:t>
            </a:r>
            <a:endParaRPr lang="es-EC" dirty="0" smtClean="0"/>
          </a:p>
          <a:p>
            <a:r>
              <a:rPr lang="es-EC" dirty="0" smtClean="0"/>
              <a:t>Establecer un ROI que esté acorde a las imágenes que serán presentadas</a:t>
            </a:r>
            <a:endParaRPr lang="es-EC" dirty="0" smtClean="0"/>
          </a:p>
        </p:txBody>
      </p:sp>
    </p:spTree>
    <p:extLst>
      <p:ext uri="{BB962C8B-B14F-4D97-AF65-F5344CB8AC3E}">
        <p14:creationId xmlns:p14="http://schemas.microsoft.com/office/powerpoint/2010/main" val="26729876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Bibliografía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/>
              <a:t>THREE.js </a:t>
            </a:r>
            <a:r>
              <a:rPr lang="es-ES" dirty="0" smtClean="0">
                <a:hlinkClick r:id="rId2"/>
              </a:rPr>
              <a:t>http</a:t>
            </a:r>
            <a:r>
              <a:rPr lang="es-ES" dirty="0">
                <a:hlinkClick r:id="rId2"/>
              </a:rPr>
              <a:t>://threejs.org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 smtClean="0"/>
              <a:t>Tracking.js </a:t>
            </a:r>
            <a:r>
              <a:rPr lang="es-ES" dirty="0">
                <a:hlinkClick r:id="rId3"/>
              </a:rPr>
              <a:t>http://trackingjs.com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dirty="0" err="1" smtClean="0"/>
              <a:t>Export</a:t>
            </a:r>
            <a:r>
              <a:rPr lang="es-ES" dirty="0" smtClean="0"/>
              <a:t> </a:t>
            </a:r>
            <a:r>
              <a:rPr lang="es-ES" dirty="0" err="1" smtClean="0"/>
              <a:t>Blender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/>
              <a:t> </a:t>
            </a:r>
            <a:r>
              <a:rPr lang="es-ES" dirty="0">
                <a:hlinkClick r:id="rId4"/>
              </a:rPr>
              <a:t>http://</a:t>
            </a:r>
            <a:r>
              <a:rPr lang="es-ES" dirty="0" smtClean="0">
                <a:hlinkClick r:id="rId4"/>
              </a:rPr>
              <a:t>stackoverflow.com/questions/15246598/three-js-exporting-json-models-from-blender-including-textures</a:t>
            </a:r>
            <a:r>
              <a:rPr lang="es-ES" dirty="0" smtClean="0"/>
              <a:t> </a:t>
            </a:r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7299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 Título"/>
          <p:cNvSpPr txBox="1">
            <a:spLocks/>
          </p:cNvSpPr>
          <p:nvPr/>
        </p:nvSpPr>
        <p:spPr>
          <a:xfrm>
            <a:off x="179388" y="71438"/>
            <a:ext cx="8496300" cy="7651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C" sz="3200" b="1" u="sng" cap="small" dirty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  <a:ea typeface="+mj-ea"/>
                <a:cs typeface="+mj-cs"/>
              </a:rPr>
              <a:t>Esquema general  PROYECTO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20888"/>
            <a:ext cx="3024336" cy="2021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420888"/>
            <a:ext cx="1944216" cy="1838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53136"/>
            <a:ext cx="3024336" cy="20219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013176"/>
            <a:ext cx="648072" cy="580961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 rot="4877760">
            <a:off x="1577920" y="4030901"/>
            <a:ext cx="792088" cy="1893445"/>
          </a:xfrm>
          <a:prstGeom prst="trapezoid">
            <a:avLst/>
          </a:prstGeom>
          <a:solidFill>
            <a:srgbClr val="FFCC00">
              <a:alpha val="45882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890" y="4756590"/>
            <a:ext cx="1966414" cy="167509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139952" y="3068960"/>
            <a:ext cx="100811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139952" y="5342108"/>
            <a:ext cx="100811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69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417513" y="1196975"/>
            <a:ext cx="7467600" cy="4968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r>
              <a:rPr lang="es-EC" altLang="es-ES" sz="2800" dirty="0" smtClean="0">
                <a:latin typeface="Century Schoolbook" panose="02040604050505020304" pitchFamily="18" charset="0"/>
              </a:rPr>
              <a:t>Utilizar procesamiento de imágenes en aplicaciones web en tiempo real</a:t>
            </a:r>
          </a:p>
          <a:p>
            <a:pPr algn="just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endParaRPr lang="es-EC" altLang="es-ES" sz="2800" dirty="0" smtClean="0">
              <a:latin typeface="Century Schoolbook" panose="02040604050505020304" pitchFamily="18" charset="0"/>
            </a:endParaRPr>
          </a:p>
          <a:p>
            <a:pPr algn="just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r>
              <a:rPr lang="es-EC" altLang="es-ES" sz="2800" dirty="0" smtClean="0">
                <a:latin typeface="Century Schoolbook" panose="02040604050505020304" pitchFamily="18" charset="0"/>
              </a:rPr>
              <a:t>Integrar gráficos por computadora con algoritmos de procesamiento de imágenes</a:t>
            </a:r>
          </a:p>
          <a:p>
            <a:pPr algn="just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endParaRPr lang="es-EC" altLang="es-ES" sz="2800" dirty="0">
              <a:latin typeface="Century Schoolbook" panose="02040604050505020304" pitchFamily="18" charset="0"/>
            </a:endParaRPr>
          </a:p>
          <a:p>
            <a:pPr algn="just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r>
              <a:rPr lang="es-EC" altLang="es-ES" sz="2800" dirty="0" smtClean="0">
                <a:latin typeface="Century Schoolbook" panose="02040604050505020304" pitchFamily="18" charset="0"/>
              </a:rPr>
              <a:t>Incentivar el aprendizaje de nuevas tecnologías aplicando procesamiento digital de imágenes</a:t>
            </a:r>
            <a:endParaRPr lang="es-EC" altLang="es-ES" sz="2800" dirty="0" smtClean="0">
              <a:latin typeface="Century Schoolbook" panose="02040604050505020304" pitchFamily="18" charset="0"/>
            </a:endParaRPr>
          </a:p>
          <a:p>
            <a:pPr algn="just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endParaRPr lang="es-EC" altLang="es-ES" sz="2800" dirty="0" smtClean="0">
              <a:latin typeface="Century Schoolbook" panose="02040604050505020304" pitchFamily="18" charset="0"/>
            </a:endParaRPr>
          </a:p>
          <a:p>
            <a:pPr algn="just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endParaRPr lang="es-EC" altLang="es-ES" sz="2800" dirty="0">
              <a:latin typeface="Century Schoolbook" panose="02040604050505020304" pitchFamily="18" charset="0"/>
            </a:endParaRPr>
          </a:p>
          <a:p>
            <a:pPr algn="just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</a:pPr>
            <a:endParaRPr lang="es-EC" altLang="es-ES" sz="2800" dirty="0">
              <a:latin typeface="Century Schoolbook" panose="02040604050505020304" pitchFamily="18" charset="0"/>
            </a:endParaRPr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79388" y="71438"/>
            <a:ext cx="8424862" cy="7651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C" sz="3600" b="1" u="sng" cap="small" dirty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  <a:ea typeface="+mj-ea"/>
                <a:cs typeface="+mj-cs"/>
              </a:rPr>
              <a:t>Justificación del proyecto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2 Subtítulo"/>
          <p:cNvSpPr>
            <a:spLocks noGrp="1"/>
          </p:cNvSpPr>
          <p:nvPr>
            <p:ph type="subTitle" idx="1"/>
          </p:nvPr>
        </p:nvSpPr>
        <p:spPr>
          <a:xfrm>
            <a:off x="2486025" y="1196975"/>
            <a:ext cx="5541963" cy="5116513"/>
          </a:xfrm>
        </p:spPr>
        <p:txBody>
          <a:bodyPr/>
          <a:lstStyle/>
          <a:p>
            <a:pPr marL="457200" indent="-457200" eaLnBrk="1" hangingPunct="1"/>
            <a:r>
              <a:rPr lang="en-US" altLang="es-ES" sz="2800" dirty="0" smtClean="0">
                <a:solidFill>
                  <a:schemeClr val="accent1"/>
                </a:solidFill>
              </a:rPr>
              <a:t>1. </a:t>
            </a:r>
            <a:r>
              <a:rPr lang="es-ES" altLang="es-ES" sz="2800" dirty="0" smtClean="0">
                <a:solidFill>
                  <a:schemeClr val="accent1"/>
                </a:solidFill>
              </a:rPr>
              <a:t>Resumen</a:t>
            </a:r>
            <a:r>
              <a:rPr lang="en-US" altLang="es-ES" sz="2800" dirty="0" smtClean="0">
                <a:solidFill>
                  <a:schemeClr val="accent1"/>
                </a:solidFill>
              </a:rPr>
              <a:t>  </a:t>
            </a:r>
          </a:p>
          <a:p>
            <a:pPr marL="457200" indent="-457200" eaLnBrk="1" hangingPunct="1"/>
            <a:r>
              <a:rPr lang="es-EC" altLang="es-ES" sz="2800" dirty="0" smtClean="0">
                <a:solidFill>
                  <a:schemeClr val="accent1"/>
                </a:solidFill>
              </a:rPr>
              <a:t>2. Introducción</a:t>
            </a:r>
          </a:p>
          <a:p>
            <a:pPr marL="457200" indent="-457200" eaLnBrk="1" hangingPunct="1"/>
            <a:r>
              <a:rPr lang="es-EC" altLang="es-ES" sz="2800" dirty="0" smtClean="0">
                <a:solidFill>
                  <a:schemeClr val="accent1"/>
                </a:solidFill>
              </a:rPr>
              <a:t>3. Descripción detalla del algoritmo implementado.</a:t>
            </a:r>
            <a:endParaRPr lang="es-EC" altLang="es-ES" sz="2400" dirty="0" smtClean="0">
              <a:solidFill>
                <a:schemeClr val="accent1"/>
              </a:solidFill>
            </a:endParaRPr>
          </a:p>
          <a:p>
            <a:pPr marL="457200" indent="-457200" eaLnBrk="1" hangingPunct="1"/>
            <a:r>
              <a:rPr lang="es-EC" altLang="es-ES" sz="2800" dirty="0" smtClean="0">
                <a:solidFill>
                  <a:schemeClr val="accent1"/>
                </a:solidFill>
              </a:rPr>
              <a:t>4. Resultados experimentales</a:t>
            </a:r>
          </a:p>
          <a:p>
            <a:pPr marL="457200" indent="-457200" eaLnBrk="1" hangingPunct="1"/>
            <a:r>
              <a:rPr lang="es-EC" altLang="es-ES" sz="2800" dirty="0" smtClean="0">
                <a:solidFill>
                  <a:schemeClr val="accent1"/>
                </a:solidFill>
              </a:rPr>
              <a:t>5. Conclusiones y Recomendaciones.</a:t>
            </a:r>
          </a:p>
          <a:p>
            <a:pPr marL="457200" indent="-457200" eaLnBrk="1" hangingPunct="1"/>
            <a:r>
              <a:rPr lang="es-EC" altLang="es-ES" sz="2800" dirty="0" smtClean="0">
                <a:solidFill>
                  <a:schemeClr val="accent1"/>
                </a:solidFill>
              </a:rPr>
              <a:t>6. Bibliografía </a:t>
            </a:r>
          </a:p>
          <a:p>
            <a:pPr marL="457200" indent="-457200" eaLnBrk="1" hangingPunct="1"/>
            <a:endParaRPr lang="es-EC" altLang="es-ES" sz="2800" dirty="0" smtClean="0">
              <a:solidFill>
                <a:schemeClr val="accent1"/>
              </a:solidFill>
            </a:endParaRPr>
          </a:p>
        </p:txBody>
      </p:sp>
      <p:sp>
        <p:nvSpPr>
          <p:cNvPr id="5" name="4 Flecha derecha"/>
          <p:cNvSpPr/>
          <p:nvPr/>
        </p:nvSpPr>
        <p:spPr>
          <a:xfrm>
            <a:off x="1765300" y="1273175"/>
            <a:ext cx="504825" cy="358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C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79388" y="71438"/>
            <a:ext cx="8424862" cy="7651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C" sz="3600" b="1" u="sng" cap="small" dirty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  <a:ea typeface="+mj-ea"/>
                <a:cs typeface="+mj-cs"/>
              </a:rPr>
              <a:t>contenido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7467600" cy="1143000"/>
          </a:xfrm>
        </p:spPr>
        <p:txBody>
          <a:bodyPr/>
          <a:lstStyle/>
          <a:p>
            <a:r>
              <a:rPr lang="es-EC" dirty="0" smtClean="0"/>
              <a:t>Resumen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467544" y="1196752"/>
            <a:ext cx="7467600" cy="4873752"/>
          </a:xfrm>
        </p:spPr>
        <p:txBody>
          <a:bodyPr/>
          <a:lstStyle/>
          <a:p>
            <a:pPr algn="just"/>
            <a:r>
              <a:rPr lang="es-ES" sz="2000" i="1" dirty="0" smtClean="0"/>
              <a:t>3D Color </a:t>
            </a:r>
            <a:r>
              <a:rPr lang="es-ES" sz="2000" i="1" dirty="0" err="1" smtClean="0"/>
              <a:t>Animator</a:t>
            </a:r>
            <a:r>
              <a:rPr lang="es-ES" sz="2000" i="1" dirty="0" smtClean="0"/>
              <a:t> </a:t>
            </a:r>
            <a:r>
              <a:rPr lang="es-ES" sz="2000" dirty="0" smtClean="0"/>
              <a:t>es una aplicación interactiva que permite observar conceptos aprendidos de procesamiento digital de imágenes mediante la integración de conocimientos de gráficos por computadora, aplicaciones Web y técnicas de detección de colores. Utilizando la webcam de </a:t>
            </a:r>
            <a:r>
              <a:rPr lang="es-ES" sz="2000" dirty="0" smtClean="0"/>
              <a:t>un ordenador, implementamos algoritmos de</a:t>
            </a:r>
            <a:r>
              <a:rPr lang="es-ES" sz="2000" dirty="0" smtClean="0"/>
              <a:t> detección de colores predeterminados, que a su vez accionan animaciones de un modelo 3D.</a:t>
            </a:r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873703"/>
            <a:ext cx="5953894" cy="24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870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8476"/>
            <a:ext cx="7467600" cy="1143000"/>
          </a:xfrm>
        </p:spPr>
        <p:txBody>
          <a:bodyPr/>
          <a:lstStyle/>
          <a:p>
            <a:r>
              <a:rPr lang="es-EC" dirty="0" smtClean="0"/>
              <a:t>Introducción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467544" y="1412776"/>
            <a:ext cx="7467600" cy="4873752"/>
          </a:xfrm>
        </p:spPr>
        <p:txBody>
          <a:bodyPr/>
          <a:lstStyle/>
          <a:p>
            <a:pPr algn="just"/>
            <a:r>
              <a:rPr lang="es-ES" dirty="0" smtClean="0"/>
              <a:t>Visión</a:t>
            </a:r>
            <a:r>
              <a:rPr lang="es-ES" dirty="0" smtClean="0"/>
              <a:t>:</a:t>
            </a:r>
          </a:p>
          <a:p>
            <a:pPr lvl="1" algn="just"/>
            <a:r>
              <a:rPr lang="es-ES" dirty="0" smtClean="0"/>
              <a:t>Uso Tecnología moderna</a:t>
            </a:r>
          </a:p>
          <a:p>
            <a:pPr lvl="1" algn="just"/>
            <a:r>
              <a:rPr lang="es-ES" dirty="0" smtClean="0"/>
              <a:t>Interactividad</a:t>
            </a:r>
          </a:p>
          <a:p>
            <a:pPr lvl="1" algn="just"/>
            <a:r>
              <a:rPr lang="es-ES" dirty="0" smtClean="0"/>
              <a:t>Promover el desarrollo de aplicaciones en tiempo real</a:t>
            </a:r>
          </a:p>
          <a:p>
            <a:pPr marL="366713" lvl="1" indent="0" algn="just">
              <a:buNone/>
            </a:pPr>
            <a:endParaRPr lang="es-ES" dirty="0" smtClean="0"/>
          </a:p>
          <a:p>
            <a:pPr algn="just"/>
            <a:r>
              <a:rPr lang="es-ES" dirty="0" smtClean="0"/>
              <a:t>Funcionalidades:</a:t>
            </a:r>
          </a:p>
          <a:p>
            <a:pPr lvl="1" algn="just"/>
            <a:r>
              <a:rPr lang="es-ES" dirty="0" smtClean="0"/>
              <a:t>Detección de colores en tiempo real</a:t>
            </a:r>
          </a:p>
          <a:p>
            <a:pPr lvl="1" algn="just"/>
            <a:r>
              <a:rPr lang="es-ES" dirty="0" smtClean="0"/>
              <a:t>Animación de modelo 3D</a:t>
            </a:r>
          </a:p>
          <a:p>
            <a:pPr lvl="1" algn="just"/>
            <a:r>
              <a:rPr lang="es-ES" dirty="0" smtClean="0"/>
              <a:t>Implementación de aplicación web</a:t>
            </a:r>
          </a:p>
          <a:p>
            <a:pPr lvl="1" algn="just"/>
            <a:r>
              <a:rPr lang="es-ES" dirty="0" smtClean="0"/>
              <a:t>Interactividad con el usuario</a:t>
            </a:r>
          </a:p>
          <a:p>
            <a:pPr lvl="1"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2012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Descripción del algoritmo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Dibujar una escena en Three.js e importar un modelo 3D</a:t>
            </a:r>
            <a:endParaRPr lang="es-EC" dirty="0" smtClean="0"/>
          </a:p>
          <a:p>
            <a:r>
              <a:rPr lang="es-EC" dirty="0" smtClean="0"/>
              <a:t>Adquirir </a:t>
            </a:r>
            <a:r>
              <a:rPr lang="es-EC" dirty="0" smtClean="0"/>
              <a:t>la </a:t>
            </a:r>
            <a:r>
              <a:rPr lang="es-EC" dirty="0" smtClean="0"/>
              <a:t>imagen utilizando </a:t>
            </a:r>
            <a:r>
              <a:rPr lang="es-EC" dirty="0" smtClean="0"/>
              <a:t>la </a:t>
            </a:r>
            <a:r>
              <a:rPr lang="es-EC" dirty="0" smtClean="0"/>
              <a:t>cámara Web de un ordenador</a:t>
            </a:r>
            <a:endParaRPr lang="es-EC" dirty="0" smtClean="0"/>
          </a:p>
          <a:p>
            <a:r>
              <a:rPr lang="es-EC" dirty="0" smtClean="0"/>
              <a:t>Definir área de interés mínimo (ROI)</a:t>
            </a:r>
            <a:endParaRPr lang="es-EC" dirty="0" smtClean="0"/>
          </a:p>
          <a:p>
            <a:r>
              <a:rPr lang="es-EC" dirty="0" smtClean="0"/>
              <a:t>Definir los colores deseados por medio de valores en los canales RGB</a:t>
            </a:r>
            <a:endParaRPr lang="es-EC" dirty="0" smtClean="0"/>
          </a:p>
          <a:p>
            <a:r>
              <a:rPr lang="es-EC" dirty="0" smtClean="0"/>
              <a:t>Definir un umbral para segmentar correctamente la imagen</a:t>
            </a:r>
          </a:p>
          <a:p>
            <a:r>
              <a:rPr lang="es-EC" dirty="0" smtClean="0"/>
              <a:t>Animar secciones del modelo 3D basado en el color detectado</a:t>
            </a:r>
            <a:endParaRPr lang="es-EC" dirty="0" smtClean="0"/>
          </a:p>
        </p:txBody>
      </p:sp>
    </p:spTree>
    <p:extLst>
      <p:ext uri="{BB962C8B-B14F-4D97-AF65-F5344CB8AC3E}">
        <p14:creationId xmlns:p14="http://schemas.microsoft.com/office/powerpoint/2010/main" val="4260893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Escena</a:t>
            </a:r>
            <a:r>
              <a:rPr lang="en-US" dirty="0" smtClean="0"/>
              <a:t>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En THREE.js se simula una escena real, utilizando una cámara virtual invisible y modificando sus propiedades extrínsecas.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2143"/>
          <a:stretch/>
        </p:blipFill>
        <p:spPr>
          <a:xfrm>
            <a:off x="827584" y="3140968"/>
            <a:ext cx="6295336" cy="36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0234"/>
          <a:stretch/>
        </p:blipFill>
        <p:spPr>
          <a:xfrm>
            <a:off x="827584" y="3496689"/>
            <a:ext cx="6295336" cy="8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70760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Escena</a:t>
            </a:r>
            <a:r>
              <a:rPr lang="en-US" dirty="0" smtClean="0"/>
              <a:t>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C" dirty="0" smtClean="0"/>
              <a:t>Se agrega también una instancia de iluminación puntual para poder visualizar la escena con el modelo</a:t>
            </a:r>
          </a:p>
          <a:p>
            <a:endParaRPr lang="es-EC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068960"/>
            <a:ext cx="4099655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58980"/>
      </p:ext>
    </p:extLst>
  </p:cSld>
  <p:clrMapOvr>
    <a:masterClrMapping/>
  </p:clrMapOvr>
  <p:transition>
    <p:wipe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irador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2543</TotalTime>
  <Words>526</Words>
  <Application>Microsoft Office PowerPoint</Application>
  <PresentationFormat>On-screen Show (4:3)</PresentationFormat>
  <Paragraphs>74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Arial Black</vt:lpstr>
      <vt:lpstr>Arial Black </vt:lpstr>
      <vt:lpstr>Calibri</vt:lpstr>
      <vt:lpstr>Century Schoolbook</vt:lpstr>
      <vt:lpstr>Corbel</vt:lpstr>
      <vt:lpstr>Times New Roman</vt:lpstr>
      <vt:lpstr>Wingdings</vt:lpstr>
      <vt:lpstr>Wingdings 2</vt:lpstr>
      <vt:lpstr>Mirador</vt:lpstr>
      <vt:lpstr>PowerPoint Presentation</vt:lpstr>
      <vt:lpstr>PowerPoint Presentation</vt:lpstr>
      <vt:lpstr>PowerPoint Presentation</vt:lpstr>
      <vt:lpstr>PowerPoint Presentation</vt:lpstr>
      <vt:lpstr>Resumen</vt:lpstr>
      <vt:lpstr>Introducción </vt:lpstr>
      <vt:lpstr>Descripción del algoritmo</vt:lpstr>
      <vt:lpstr>Escena 3D</vt:lpstr>
      <vt:lpstr>Escena 3D</vt:lpstr>
      <vt:lpstr>Adquisición de imágenes</vt:lpstr>
      <vt:lpstr>Definición de colores y umbrales</vt:lpstr>
      <vt:lpstr>Área de interés (ROI)</vt:lpstr>
      <vt:lpstr>Animación del modelo 3D</vt:lpstr>
      <vt:lpstr>Integración de controlador de detección</vt:lpstr>
      <vt:lpstr>Resultados experimentales </vt:lpstr>
      <vt:lpstr>Resultados experimentales </vt:lpstr>
      <vt:lpstr>Resultados experimentales </vt:lpstr>
      <vt:lpstr>Conclusiones y Recomendaciones </vt:lpstr>
      <vt:lpstr>Bibliografía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de visión por computador para el reconocimiento del numero de placa de vehículo usando modelos de aprendizaje (OCR convencionales)</dc:title>
  <dc:creator>Angel</dc:creator>
  <cp:lastModifiedBy>Roberto Yoncón</cp:lastModifiedBy>
  <cp:revision>230</cp:revision>
  <dcterms:created xsi:type="dcterms:W3CDTF">2011-09-20T02:30:59Z</dcterms:created>
  <dcterms:modified xsi:type="dcterms:W3CDTF">2015-12-18T17:47:03Z</dcterms:modified>
</cp:coreProperties>
</file>